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42" r:id="rId4"/>
  </p:sldMasterIdLst>
  <p:notesMasterIdLst>
    <p:notesMasterId r:id="rId43"/>
  </p:notesMasterIdLst>
  <p:sldIdLst>
    <p:sldId id="1290" r:id="rId5"/>
    <p:sldId id="1313" r:id="rId6"/>
    <p:sldId id="1314" r:id="rId7"/>
    <p:sldId id="1315" r:id="rId8"/>
    <p:sldId id="1316" r:id="rId9"/>
    <p:sldId id="1291" r:id="rId10"/>
    <p:sldId id="1297" r:id="rId11"/>
    <p:sldId id="1298" r:id="rId12"/>
    <p:sldId id="1299" r:id="rId13"/>
    <p:sldId id="1300" r:id="rId14"/>
    <p:sldId id="1301" r:id="rId15"/>
    <p:sldId id="1302" r:id="rId16"/>
    <p:sldId id="1303" r:id="rId17"/>
    <p:sldId id="1304" r:id="rId18"/>
    <p:sldId id="1305" r:id="rId19"/>
    <p:sldId id="1306" r:id="rId20"/>
    <p:sldId id="1307" r:id="rId21"/>
    <p:sldId id="1309" r:id="rId22"/>
    <p:sldId id="1292" r:id="rId23"/>
    <p:sldId id="1310" r:id="rId24"/>
    <p:sldId id="1311" r:id="rId25"/>
    <p:sldId id="1312" r:id="rId26"/>
    <p:sldId id="1278" r:id="rId27"/>
    <p:sldId id="1274" r:id="rId28"/>
    <p:sldId id="1289" r:id="rId29"/>
    <p:sldId id="1318" r:id="rId30"/>
    <p:sldId id="1319" r:id="rId31"/>
    <p:sldId id="1320" r:id="rId32"/>
    <p:sldId id="1293" r:id="rId33"/>
    <p:sldId id="1294" r:id="rId34"/>
    <p:sldId id="1321" r:id="rId35"/>
    <p:sldId id="1295" r:id="rId36"/>
    <p:sldId id="1296" r:id="rId37"/>
    <p:sldId id="1322" r:id="rId38"/>
    <p:sldId id="1323" r:id="rId39"/>
    <p:sldId id="1324" r:id="rId40"/>
    <p:sldId id="1325" r:id="rId41"/>
    <p:sldId id="1263" r:id="rId42"/>
  </p:sldIdLst>
  <p:sldSz cx="12192000" cy="6858000"/>
  <p:notesSz cx="6858000" cy="9144000"/>
  <p:embeddedFontLs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roxima Nova Black" panose="02000506030000020004" pitchFamily="2" charset="0"/>
      <p:bold r:id="rId48"/>
      <p:italic r:id="rId4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0"/>
    <a:srgbClr val="BFBFBF"/>
    <a:srgbClr val="FF6F00"/>
    <a:srgbClr val="FFB800"/>
    <a:srgbClr val="C65822"/>
    <a:srgbClr val="F26D26"/>
    <a:srgbClr val="0064AC"/>
    <a:srgbClr val="8F2585"/>
    <a:srgbClr val="BA124A"/>
    <a:srgbClr val="E93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6" autoAdjust="0"/>
    <p:restoredTop sz="66273" autoAdjust="0"/>
  </p:normalViewPr>
  <p:slideViewPr>
    <p:cSldViewPr snapToGrid="0">
      <p:cViewPr varScale="1">
        <p:scale>
          <a:sx n="148" d="100"/>
          <a:sy n="148" d="100"/>
        </p:scale>
        <p:origin x="2432" y="184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04/03/2024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8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02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9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54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083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08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274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4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2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8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6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79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98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63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59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93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i="0" noProof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6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22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1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03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3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6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8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6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EF8930-E55E-6E55-EFD9-11FC1BCE2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361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6706C-0E6A-60F3-53A2-E7B9CEA00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275541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Sub-Title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1B3B3C-F6D0-2013-4D96-531451D5C4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2148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5F3E59-8616-42DA-BD32-CC49A4AFB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27040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4</a:t>
            </a:r>
            <a:endParaRPr lang="en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89D2DC-835F-CDA0-ECB3-871E54B43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60141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1</a:t>
            </a:r>
            <a:endParaRPr lang="en-UA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2</a:t>
            </a:r>
            <a:endParaRPr lang="en-UA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3</a:t>
            </a:r>
            <a:endParaRPr lang="en-U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4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0DE993-9C2E-0F29-EE7F-8E4B8FBF9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78165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 dirty="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29670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E4CB-CF77-C531-C232-C6D12EEFE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CONTACTS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B50CFA-2417-EAE2-938F-02BA1C72A1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FF43C73-1D73-6E8B-9D33-8C36C6C6B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A53B54-A52F-BF10-BE9A-D1D219A4F8FA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r="1653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 b="-3258"/>
          <a:stretch/>
        </p:blipFill>
        <p:spPr>
          <a:xfrm>
            <a:off x="6440557" y="-1"/>
            <a:ext cx="2041497" cy="1444487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0B817F7-3224-3EE9-5858-E8672551FD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E45C839-61DD-4D81-E975-C90E29196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424515A-A372-D6E5-D017-CDAC28A2B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835CC5-CF86-6E0A-68F2-1E78815B9551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932ECB9-3AEB-EE91-FA5B-18BEB38BD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2BD41EF-BFF5-89D0-1037-60CC793DEB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7FEDC504-810D-553A-7479-ED687C6282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1E823-16E8-0797-D67D-8932F71EFE38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5E9683F-7B21-749C-7C81-5EC32534BF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E42F575-BAEC-1ECA-29ED-6C874A64AF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D4C1F4D-1075-BDE4-2F7E-CEBC7BEAC5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4F1776-1579-FBCB-328F-D40BDAA04F82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1AD48B-52FD-8CA9-2FFF-A98D41AC6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9C679D-903E-D941-17CF-39C1353CA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FAA33BB7-408D-FFF1-5659-671D01273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9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617" y="3948781"/>
            <a:ext cx="2668837" cy="292462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80499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C9957-8D77-FCBF-CE2B-473DEA2D1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75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4D32-4CAA-7CAA-F303-DCFB9AC64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D2EE2-2698-DCBD-A8E3-DD995359F7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3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162BF-4339-F748-3AB7-40BB131BD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45B13-20D7-E7A0-953E-5F17D963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83291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22BCA15-8EE5-403B-213A-0548BBC6D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D3CBA3-5327-4B9A-5B68-6649EBC4C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58549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0" r:id="rId1"/>
    <p:sldLayoutId id="2147484844" r:id="rId2"/>
    <p:sldLayoutId id="2147484889" r:id="rId3"/>
    <p:sldLayoutId id="2147484880" r:id="rId4"/>
    <p:sldLayoutId id="2147484891" r:id="rId5"/>
    <p:sldLayoutId id="2147484888" r:id="rId6"/>
    <p:sldLayoutId id="2147484877" r:id="rId7"/>
    <p:sldLayoutId id="2147484896" r:id="rId8"/>
    <p:sldLayoutId id="2147484881" r:id="rId9"/>
    <p:sldLayoutId id="2147484882" r:id="rId10"/>
    <p:sldLayoutId id="2147484892" r:id="rId11"/>
    <p:sldLayoutId id="2147484883" r:id="rId12"/>
    <p:sldLayoutId id="2147484885" r:id="rId13"/>
    <p:sldLayoutId id="2147484884" r:id="rId14"/>
    <p:sldLayoutId id="2147484886" r:id="rId15"/>
    <p:sldLayoutId id="2147484893" r:id="rId16"/>
    <p:sldLayoutId id="2147484852" r:id="rId17"/>
    <p:sldLayoutId id="2147484887" r:id="rId18"/>
    <p:sldLayoutId id="2147484894" r:id="rId19"/>
    <p:sldLayoutId id="214748489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Manifest/shortcu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API/Contact_Picker_AP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eviceMotionEvent" TargetMode="External"/><Relationship Id="rId2" Type="http://schemas.openxmlformats.org/officeDocument/2006/relationships/hyperlink" Target="https://developer.mozilla.org/en-US/docs/Web/API/Geolocation_API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mozilla.org/en-US/docs/Web/API/Bluetooth/requestDevic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veloper.mozilla.org/en-US/docs/Web/API/Idle_Detection_API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hatpwacando.today/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.com/aplicaciones/apple-no-eliminara-finalmente-pwa-union-europea-seguiran-funcionando-webkit#:~:text=Apple%20no%20eliminar%C3%A1%20finalmente%20las,seguir%C3%A1n%20funcionando%2C%20pero%20con%20WebKit" TargetMode="External"/><Relationship Id="rId2" Type="http://schemas.openxmlformats.org/officeDocument/2006/relationships/hyperlink" Target="https://brainhub.eu/library/pwa-on-ios#pwa-on-ios-limitations-for-users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orkbox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WA: The Advantages and Basic Guide to Apply | Mitrais Blog">
            <a:extLst>
              <a:ext uri="{FF2B5EF4-FFF2-40B4-BE49-F238E27FC236}">
                <a16:creationId xmlns:a16="http://schemas.microsoft.com/office/drawing/2014/main" id="{CD8A1A74-A5ED-58F4-E5AC-4AB80960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321" y="68263"/>
            <a:ext cx="11855358" cy="61944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7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eventos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1BE92-15C6-DC3E-29A3-50C735E6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89" y="1193745"/>
            <a:ext cx="5040821" cy="44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Cache First (</a:t>
            </a:r>
            <a:r>
              <a:rPr lang="en-US" sz="15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 Primero):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estrategia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intenta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responder a las solicitudes con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antes de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intentar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usar la red. Es ideal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no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cambian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frecuentemente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Network First (Red Primero):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Intenta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obtener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 la red primero. Si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solicitud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falla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ejemplo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debido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falta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conexión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),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intentará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recuperar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 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buena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dinámico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necesita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actualización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frecuente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Cache Falling Back to Network (</a:t>
            </a:r>
            <a:r>
              <a:rPr lang="en-US" sz="15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sz="15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 a Red):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Similar a Cache First,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pero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si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está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se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recurre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 la red. Es un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enfoque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equilibrado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importantes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deben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actualizados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pero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también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necesitan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disponibles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offline.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Network Falling Back to Cache (Red con </a:t>
            </a:r>
            <a:r>
              <a:rPr lang="en-US" sz="15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5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):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Primero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intenta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obtener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 la red;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si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falla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entonces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busca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Adecuado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necesita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ser lo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más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actual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posible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pero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donde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desea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copia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respaldo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9F532-E48E-6B6A-6FD0-AA4093D7E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Cache Then Network: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Envía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solicitudes tanto al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 la red al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mismo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tiempo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 El primero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responder 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usado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cargar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rápidamente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y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luego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red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responde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ese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si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necesario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 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útil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frecuentemente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donde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velocidad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crítica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Stale-While-Revalidate: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estrategia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devuelve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desde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comenzar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cargar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contenido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rápidamente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al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mismo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tiempo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de la red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segundo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plano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para la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próxima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vez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 Ideal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se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periódicamente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Network Only: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Usa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exclusivamente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red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todas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las solicitudes.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Asegura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datos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sean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siempre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más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actuales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pero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funcionará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offline.</a:t>
            </a:r>
          </a:p>
          <a:p>
            <a:r>
              <a:rPr lang="en-US" sz="1500" b="1" i="0" dirty="0">
                <a:solidFill>
                  <a:srgbClr val="0D0D0D"/>
                </a:solidFill>
                <a:effectLst/>
                <a:latin typeface="Söhne"/>
              </a:rPr>
              <a:t>Cache Only: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Responde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todas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las solicitudes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exclusivamente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desde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sin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utilizar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la red.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Asegura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rápida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, ideal para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que no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necesitan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500" b="0" i="0" dirty="0" err="1">
                <a:solidFill>
                  <a:srgbClr val="0D0D0D"/>
                </a:solidFill>
                <a:effectLst/>
                <a:latin typeface="Söhne"/>
              </a:rPr>
              <a:t>actualización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Estrategias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cache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8235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E5444-F3AC-C51E-742A-D68BFF02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2" y="2445639"/>
            <a:ext cx="5801541" cy="19667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</a:t>
            </a:r>
            <a:r>
              <a:rPr lang="en-US" dirty="0" err="1"/>
              <a:t>caché</a:t>
            </a:r>
            <a:endParaRPr lang="en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1267B8-2531-C405-D668-A1651AB4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36" y="889449"/>
            <a:ext cx="4301556" cy="51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red</a:t>
            </a:r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5B56-81DF-0157-5635-3184A65C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2" y="2458527"/>
            <a:ext cx="5801774" cy="197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D66C-34FC-C625-1ACB-D01B35E6CE09}"/>
              </a:ext>
            </a:extLst>
          </p:cNvPr>
          <p:cNvSpPr txBox="1"/>
          <p:nvPr/>
        </p:nvSpPr>
        <p:spPr>
          <a:xfrm>
            <a:off x="7584056" y="1997839"/>
            <a:ext cx="4183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contrario</a:t>
            </a:r>
            <a:r>
              <a:rPr lang="en-US" dirty="0">
                <a:solidFill>
                  <a:schemeClr val="bg1"/>
                </a:solidFill>
              </a:rPr>
              <a:t> de “Solo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” es “Solo red”,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solicitud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través</a:t>
            </a:r>
            <a:r>
              <a:rPr lang="en-US" dirty="0">
                <a:solidFill>
                  <a:schemeClr val="bg1"/>
                </a:solidFill>
              </a:rPr>
              <a:t> de un service worker a la red, sin </a:t>
            </a:r>
            <a:r>
              <a:rPr lang="en-US" dirty="0" err="1">
                <a:solidFill>
                  <a:schemeClr val="bg1"/>
                </a:solidFill>
              </a:rPr>
              <a:t>ninguna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interacción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Esta</a:t>
            </a:r>
            <a:r>
              <a:rPr lang="en-US" dirty="0">
                <a:solidFill>
                  <a:schemeClr val="bg1"/>
                </a:solidFill>
              </a:rPr>
              <a:t> es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estrategia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garantizar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actualización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contenido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piensa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lenguaje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marcado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pero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desventaja</a:t>
            </a:r>
            <a:r>
              <a:rPr lang="en-US" dirty="0">
                <a:solidFill>
                  <a:schemeClr val="bg1"/>
                </a:solidFill>
              </a:rPr>
              <a:t> es que </a:t>
            </a:r>
            <a:r>
              <a:rPr lang="en-US" dirty="0" err="1">
                <a:solidFill>
                  <a:schemeClr val="bg1"/>
                </a:solidFill>
              </a:rPr>
              <a:t>nunca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funcionará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tenga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conexión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0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Caché</a:t>
            </a:r>
            <a:r>
              <a:rPr lang="en-US" dirty="0"/>
              <a:t> primero, y </a:t>
            </a:r>
            <a:r>
              <a:rPr lang="en-US" dirty="0" err="1"/>
              <a:t>recurrir</a:t>
            </a:r>
            <a:r>
              <a:rPr lang="en-US" dirty="0"/>
              <a:t> a la red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9F7E4-4DA0-20C8-742E-D86FE2D3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2035866"/>
            <a:ext cx="5744880" cy="278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04622-503D-F7CE-83D6-F6F7A635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05" y="1019456"/>
            <a:ext cx="4794870" cy="48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Primero de la red y </a:t>
            </a:r>
            <a:r>
              <a:rPr lang="en-US" dirty="0" err="1"/>
              <a:t>recurrir</a:t>
            </a:r>
            <a:r>
              <a:rPr lang="en-US" dirty="0"/>
              <a:t> a la </a:t>
            </a:r>
            <a:r>
              <a:rPr lang="en-US" dirty="0" err="1"/>
              <a:t>caché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F4B4C-71DE-507C-F87F-B68F5BF1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25" y="1992734"/>
            <a:ext cx="5922744" cy="2872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1382-8CD2-41D1-1C5F-7ABE762D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83" y="1088995"/>
            <a:ext cx="5402292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Revalidación</a:t>
            </a:r>
            <a:r>
              <a:rPr lang="en-US" dirty="0"/>
              <a:t> </a:t>
            </a:r>
            <a:r>
              <a:rPr lang="en-US" dirty="0" err="1"/>
              <a:t>inactiva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período</a:t>
            </a:r>
            <a:r>
              <a:rPr lang="en-US" dirty="0"/>
              <a:t> de </a:t>
            </a:r>
            <a:r>
              <a:rPr lang="en-US" dirty="0" err="1"/>
              <a:t>inactividad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3409B-893F-BBA0-566E-A58DD7F8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9" y="2314179"/>
            <a:ext cx="4575078" cy="2218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58406-B6B7-28E4-7C31-81D9D472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57" y="1593787"/>
            <a:ext cx="5664430" cy="3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Almacenando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web</a:t>
            </a:r>
            <a:endParaRPr lang="en-U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44E165-C5F7-34E1-3393-87ABC0EB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0" y="2156368"/>
            <a:ext cx="4326575" cy="20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4BA98-08A4-BA58-C430-F55EA702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891" y="1682750"/>
            <a:ext cx="2857500" cy="350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2DD45-80FE-1329-4418-1100509B8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867" y="1606550"/>
            <a:ext cx="3289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FAAC56E-775B-D9DE-6015-3CE50E0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caracteristicas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endParaRPr lang="en-UA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1AEBABF-1F05-4B35-EF17-8A293A54BA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Ubicación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Tiempo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Real: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a las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obtener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ubicación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geográfica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actual del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ofreciendo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servicios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basados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localización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API de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Geolocalización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Utiliza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API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Geolocalización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para acceder a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información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ubicación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compatible con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mayoría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navegadores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modernos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Ideal para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mapas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navegación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servicios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entrega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juegos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basados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localización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publicidad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geoespecífica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Precisión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precisión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puede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variar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según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dispositivo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método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localización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(GPS, Wi-Fi,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triangulación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antenas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).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Requiere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consentimiento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para acceder a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ubicación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protegiendo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su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Desafíos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Interiores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localización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interiores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puede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menos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precisa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debido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a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limitada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señal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GPS,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siendo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un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área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innovación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continua.</a:t>
            </a:r>
            <a:br>
              <a:rPr lang="en-US" dirty="0"/>
            </a:br>
            <a:endParaRPr lang="en-U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B29CBC6-8CF8-3AB5-8B2A-F6B121880A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Geolocalización</a:t>
            </a:r>
            <a:endParaRPr lang="en-UA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DA4CBED-DCB3-53BD-986E-56082DCBE9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Engagement del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Mantienen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comprometidos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con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incluso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no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están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usando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activamente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Entrega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Tiempo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Real: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Permiten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enviar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información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actualizada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tiempo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real,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mensajes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chat,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actualizaciones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noticias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alertas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Personalización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pueden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personalizar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basándose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las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preferencias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comportamiento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aumentar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relevancia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Funcionamiento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 Offline: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Pueden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recibidas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dispositivo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incluso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navegador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están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abiertos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Opt-in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Requerido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Los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deben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dar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su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consentimiento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explícitamente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recibir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notificaciones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asegura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experiencia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intrusiva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APIs y </a:t>
            </a:r>
            <a:r>
              <a:rPr lang="en-US" sz="1100" b="1" i="0" dirty="0" err="1">
                <a:solidFill>
                  <a:srgbClr val="0D0D0D"/>
                </a:solidFill>
                <a:effectLst/>
                <a:latin typeface="Söhne"/>
              </a:rPr>
              <a:t>Servicios</a:t>
            </a:r>
            <a:r>
              <a:rPr lang="en-US" sz="11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Utilizan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Service Workers y APIs de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notificaciones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push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proporcionadas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navegadores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plataformas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100" b="0" i="0" dirty="0" err="1">
                <a:solidFill>
                  <a:srgbClr val="0D0D0D"/>
                </a:solidFill>
                <a:effectLst/>
                <a:latin typeface="Söhne"/>
              </a:rPr>
              <a:t>móviles</a:t>
            </a:r>
            <a:r>
              <a:rPr lang="en-US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BDFE6A4-0EFF-3C30-B669-A4EC3E105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Push Notifications</a:t>
            </a:r>
            <a:endParaRPr lang="en-U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FFF1071-8F67-BFC1-7E0A-7D76BB77FE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Interacción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 Multimedia: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a las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web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capturar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fotos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vídeos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proporcionando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rica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interacción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multimedia.</a:t>
            </a:r>
          </a:p>
          <a:p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API Media Capture: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Utiliza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la API Media Capture and Streams (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MediaStream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) para acceder a la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cámara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micrófono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dispositivo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Ideal para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de redes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sociales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escaneo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códigos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QR,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autenticación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biométrica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realidad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aumentada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Permisos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Requiere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otorgue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permiso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para acceder a la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cámara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garantizando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Responsive y </a:t>
            </a:r>
            <a:r>
              <a:rPr lang="en-US" sz="1200" b="1" i="0" dirty="0" err="1">
                <a:solidFill>
                  <a:srgbClr val="0D0D0D"/>
                </a:solidFill>
                <a:effectLst/>
                <a:latin typeface="Söhne"/>
              </a:rPr>
              <a:t>Accesible</a:t>
            </a:r>
            <a:r>
              <a:rPr lang="en-US" sz="12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Funciona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diversos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dispositivos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incluyendo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smartphones, tablets y laptops,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adaptándose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diferentes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resoluciones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orientaciones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200" b="0" i="0" dirty="0" err="1">
                <a:solidFill>
                  <a:srgbClr val="0D0D0D"/>
                </a:solidFill>
                <a:effectLst/>
                <a:latin typeface="Söhne"/>
              </a:rPr>
              <a:t>cámara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494C59B-8A4B-D5E7-9D36-901BA34C21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Camara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30619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b Workers API en Javascript - TecnoPS">
            <a:extLst>
              <a:ext uri="{FF2B5EF4-FFF2-40B4-BE49-F238E27FC236}">
                <a16:creationId xmlns:a16="http://schemas.microsoft.com/office/drawing/2014/main" id="{2EAB32DB-BFA8-05E5-EFBC-4FADC7BE1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"/>
          <a:stretch/>
        </p:blipFill>
        <p:spPr bwMode="auto">
          <a:xfrm>
            <a:off x="120650" y="68263"/>
            <a:ext cx="11950700" cy="61944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 es </a:t>
            </a:r>
            <a:r>
              <a:rPr lang="es-ES_tradnl" dirty="0"/>
              <a:t>una</a:t>
            </a:r>
            <a:r>
              <a:rPr lang="en-US" dirty="0"/>
              <a:t> Progressive web app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D5EF8-9AB6-02FE-F0F0-01FF85177F4E}"/>
              </a:ext>
            </a:extLst>
          </p:cNvPr>
          <p:cNvSpPr txBox="1"/>
          <p:nvPr/>
        </p:nvSpPr>
        <p:spPr>
          <a:xfrm>
            <a:off x="331840" y="1148159"/>
            <a:ext cx="1102256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Basadas en Web: </a:t>
            </a:r>
            <a:r>
              <a:rPr lang="en-UA" sz="2200">
                <a:solidFill>
                  <a:schemeClr val="bg1"/>
                </a:solidFill>
              </a:rPr>
              <a:t>Utilizan tecnologías web estándar como HTML, CSS y 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Plataforma Cruzada: </a:t>
            </a:r>
            <a:r>
              <a:rPr lang="en-UA" sz="2200">
                <a:solidFill>
                  <a:schemeClr val="bg1"/>
                </a:solidFill>
              </a:rPr>
              <a:t>Funcionan en cualquier dispositivo que tenga un navegador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Experiencia de Usuario: </a:t>
            </a:r>
            <a:r>
              <a:rPr lang="en-UA" sz="2200">
                <a:solidFill>
                  <a:schemeClr val="bg1"/>
                </a:solidFill>
              </a:rPr>
              <a:t>Ofrecen una experiencia similar a las aplicaciones nativas, incluyendo desempeño rápido y capacidad de respuesta.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Funcionalidad Offline: </a:t>
            </a:r>
            <a:r>
              <a:rPr lang="en-UA" sz="2200">
                <a:solidFill>
                  <a:schemeClr val="bg1"/>
                </a:solidFill>
              </a:rPr>
              <a:t>Capaces de funcionar sin conexión a internet gracias al uso de Service Workers.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Notificaciones Push: </a:t>
            </a:r>
            <a:r>
              <a:rPr lang="en-UA" sz="2200">
                <a:solidFill>
                  <a:schemeClr val="bg1"/>
                </a:solidFill>
              </a:rPr>
              <a:t>Soportan notificaciones push para mantener a los usuarios informados y comprometidos.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Acceso a Funcionalidades del Dispositivo: </a:t>
            </a:r>
            <a:r>
              <a:rPr lang="en-UA" sz="2200">
                <a:solidFill>
                  <a:schemeClr val="bg1"/>
                </a:solidFill>
              </a:rPr>
              <a:t>Pueden acceder a ciertas funcionalidades del dispositivo, como la cámara y la geolocalización.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A" sz="2200" b="1">
                <a:solidFill>
                  <a:schemeClr val="bg1"/>
                </a:solidFill>
              </a:rPr>
              <a:t>Instalables: </a:t>
            </a:r>
            <a:r>
              <a:rPr lang="en-UA" sz="2200">
                <a:solidFill>
                  <a:schemeClr val="bg1"/>
                </a:solidFill>
              </a:rPr>
              <a:t>Los usuarios pueden "instalarlas" en sus dispositivos para un acceso rápido, sin necesidad de pasar por una tienda de aplicaciones.</a:t>
            </a:r>
          </a:p>
        </p:txBody>
      </p:sp>
    </p:spTree>
    <p:extLst>
      <p:ext uri="{BB962C8B-B14F-4D97-AF65-F5344CB8AC3E}">
        <p14:creationId xmlns:p14="http://schemas.microsoft.com/office/powerpoint/2010/main" val="138532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Ejecución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Paralelo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Permiten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ejecutar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código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JavaScript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un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hilo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fondo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paralelo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al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hilo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principal de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web,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evitando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así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interferir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con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interfaz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Mejora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Rendimiento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Al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delegar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tareas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intensivas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términos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procesamiento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a un worker, se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mejora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rendimiento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y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responsividad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web.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Comunicación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Los Web Workers se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comunican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hilo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principal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mediante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paso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mensajes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utilizando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métodos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postMessage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escuchando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evento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message.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Limitaciones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tienen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al DOM (Document Object Model) de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web,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lo que no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pueden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leer o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modificar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directamente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interfaz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9F532-E48E-6B6A-6FD0-AA4093D7E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Tipos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de Workers: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Existen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varios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tipos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incluyendo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Dedicated Workers (para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sola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), Shared Workers (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compartidos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varias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páginas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mismo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dominio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), y Service Workers (que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actúan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proxies de red).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Aunque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permiten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multitarea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worker se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ejecuta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su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propio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hilo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puede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aumentar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sistema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. Es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importante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gestionarlos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eficientemente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Ejecutan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código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un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entorno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seguro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aislado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ayuda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mantener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sz="1800" b="1" i="0" dirty="0" err="1">
                <a:solidFill>
                  <a:srgbClr val="0D0D0D"/>
                </a:solidFill>
                <a:effectLst/>
                <a:latin typeface="Söhne"/>
              </a:rPr>
              <a:t>Compatibilidad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Son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soportados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mayoría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navegadores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modernos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su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utilización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amplia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gama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web.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 es un web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73181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web workers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8E972-857C-858A-233B-86370D3F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8" y="2315873"/>
            <a:ext cx="4544851" cy="2306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4DBD3-EDE0-D2BC-DB4B-0A32241A5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36" y="2548786"/>
            <a:ext cx="5841006" cy="1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Buscaminas</a:t>
            </a:r>
            <a:endParaRPr lang="en-UA" dirty="0"/>
          </a:p>
        </p:txBody>
      </p:sp>
      <p:pic>
        <p:nvPicPr>
          <p:cNvPr id="6" name="proxx-nonomt.mp4">
            <a:hlinkClick r:id="" action="ppaction://media"/>
            <a:extLst>
              <a:ext uri="{FF2B5EF4-FFF2-40B4-BE49-F238E27FC236}">
                <a16:creationId xmlns:a16="http://schemas.microsoft.com/office/drawing/2014/main" id="{88260558-3EE9-3EC9-A794-09A0E52C3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51067" y="974784"/>
            <a:ext cx="3031410" cy="4908431"/>
          </a:xfrm>
          <a:prstGeom prst="rect">
            <a:avLst/>
          </a:prstGeom>
        </p:spPr>
      </p:pic>
      <p:pic>
        <p:nvPicPr>
          <p:cNvPr id="8" name="proxx-omt.mp4">
            <a:hlinkClick r:id="" action="ppaction://media"/>
            <a:extLst>
              <a:ext uri="{FF2B5EF4-FFF2-40B4-BE49-F238E27FC236}">
                <a16:creationId xmlns:a16="http://schemas.microsoft.com/office/drawing/2014/main" id="{F204361C-BE5A-759A-0423-66C73EDAD3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7739" y="974785"/>
            <a:ext cx="3031410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FFE12D-4F96-94CA-3FCC-B6DBA421B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Mateo Castaño</a:t>
            </a:r>
            <a:endParaRPr lang="en-U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84" y="1615822"/>
            <a:ext cx="12493394" cy="4948880"/>
          </a:xfrm>
        </p:spPr>
        <p:txBody>
          <a:bodyPr/>
          <a:lstStyle/>
          <a:p>
            <a:r>
              <a:rPr lang="en-US" sz="12500" dirty="0"/>
              <a:t>Progressive web apps</a:t>
            </a:r>
            <a:endParaRPr lang="en-UA" sz="12500"/>
          </a:p>
        </p:txBody>
      </p:sp>
    </p:spTree>
    <p:extLst>
      <p:ext uri="{BB962C8B-B14F-4D97-AF65-F5344CB8AC3E}">
        <p14:creationId xmlns:p14="http://schemas.microsoft.com/office/powerpoint/2010/main" val="241289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D3C3-7258-0FD0-E800-A9F4994E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253F1-7D73-8EEE-3C6E-303FC96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Que son las PWA</a:t>
            </a:r>
          </a:p>
          <a:p>
            <a:r>
              <a:rPr lang="es-ES_tradnl" dirty="0"/>
              <a:t>Características</a:t>
            </a:r>
          </a:p>
          <a:p>
            <a:r>
              <a:rPr lang="es-ES_tradnl" dirty="0"/>
              <a:t>Soporte a APIs que tal vez no conocías</a:t>
            </a:r>
          </a:p>
          <a:p>
            <a:r>
              <a:rPr lang="es-ES_tradnl" dirty="0"/>
              <a:t>Soporte y iOS</a:t>
            </a:r>
          </a:p>
          <a:p>
            <a:r>
              <a:rPr lang="es-ES_tradnl" dirty="0"/>
              <a:t>Workbox</a:t>
            </a:r>
          </a:p>
          <a:p>
            <a:r>
              <a:rPr lang="es-ES_tradnl" dirty="0"/>
              <a:t>Limitaciones</a:t>
            </a:r>
          </a:p>
          <a:p>
            <a:r>
              <a:rPr lang="es-ES_tradnl" dirty="0"/>
              <a:t>Ejemplos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8067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2" y="1823225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9600" dirty="0"/>
              <a:t>Características que tal vez no conocías </a:t>
            </a:r>
          </a:p>
        </p:txBody>
      </p:sp>
    </p:spTree>
    <p:extLst>
      <p:ext uri="{BB962C8B-B14F-4D97-AF65-F5344CB8AC3E}">
        <p14:creationId xmlns:p14="http://schemas.microsoft.com/office/powerpoint/2010/main" val="310165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Atajos (</a:t>
            </a:r>
            <a:r>
              <a:rPr lang="es-ES_tradnl" dirty="0" err="1"/>
              <a:t>Shortcuts</a:t>
            </a:r>
            <a:r>
              <a:rPr lang="es-ES_tradnl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31991-7AD3-309B-20C4-7947EBC7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970350"/>
            <a:ext cx="2869116" cy="401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CA225-8778-A83C-494A-C24AE90C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2" y="966827"/>
            <a:ext cx="7772400" cy="425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B4170-2B39-2FBA-908B-9FBEF66C6BD2}"/>
              </a:ext>
            </a:extLst>
          </p:cNvPr>
          <p:cNvSpPr txBox="1"/>
          <p:nvPr/>
        </p:nvSpPr>
        <p:spPr>
          <a:xfrm>
            <a:off x="6276278" y="597495"/>
            <a:ext cx="294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MANIFEST.JSON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45057-B9A0-1A8E-5CA8-E38028A05423}"/>
              </a:ext>
            </a:extLst>
          </p:cNvPr>
          <p:cNvSpPr txBox="1"/>
          <p:nvPr/>
        </p:nvSpPr>
        <p:spPr>
          <a:xfrm>
            <a:off x="331841" y="5614174"/>
            <a:ext cx="1124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https://developer.mozilla.org/en-US/docs/Web/Manifest/shortcuts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936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Acceso a Contactos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1D39-EF80-BCC3-1036-50D3ADF8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1155080"/>
            <a:ext cx="51943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502C-B6BA-8718-1886-1EF566C8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968713"/>
            <a:ext cx="73660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1" y="5614174"/>
            <a:ext cx="112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https://developer.mozilla.org/en-US/docs/Web/API/Contact_Picker_API</a:t>
            </a:r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FD6E-FC83-D353-E72E-010B899C63B6}"/>
              </a:ext>
            </a:extLst>
          </p:cNvPr>
          <p:cNvSpPr txBox="1"/>
          <p:nvPr/>
        </p:nvSpPr>
        <p:spPr>
          <a:xfrm>
            <a:off x="8143086" y="3385447"/>
            <a:ext cx="37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https only!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7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Localización y movimiento dispositivo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https://developer.mozilla.org/en-US/docs/Web/API/Geolocation_API</a:t>
            </a:r>
            <a:endParaRPr lang="es-ES_tradnl" dirty="0"/>
          </a:p>
          <a:p>
            <a:r>
              <a:rPr lang="es-ES_tradnl" dirty="0">
                <a:hlinkClick r:id="rId3"/>
              </a:rPr>
              <a:t>https://developer.mozilla.org/en-US/docs/Web/API/DeviceMotionEvent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CE258-B0C0-1CE4-2FE8-1A27C936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0" y="891574"/>
            <a:ext cx="6183351" cy="4427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B072D-B5FD-D465-2323-72FD4734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063" y="891574"/>
            <a:ext cx="5342517" cy="10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Dispositivos externos (Bluetooth)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https://developer.mozilla.org/en-US/docs/Web/API/Bluetooth/requestDevice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5FAE8-B021-1B5E-6CFB-055DEAD9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5"/>
            <a:ext cx="6667721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</a:t>
            </a:r>
            <a:r>
              <a:rPr lang="en-US" dirty="0" err="1"/>
              <a:t>manifiesto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0DFC7-7549-94C7-735A-F2E06099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4"/>
            <a:ext cx="4168078" cy="577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9B35C-3B62-20AF-0B16-08E1599E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39" y="891574"/>
            <a:ext cx="596523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Detección inactividad (Idle)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5434361" y="3198541"/>
            <a:ext cx="743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https://developer.mozilla.org/en-US/docs/Web/API/Idle_Detection_API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F8F83-5F67-6816-FDA3-B89CC60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4"/>
            <a:ext cx="4359106" cy="5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6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Otras características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7977" y="1069032"/>
            <a:ext cx="11401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Offline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Instalables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Actualizaciones automáticas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Cámara y Micrófono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Detección código de barras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Notificaciones push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Autenticación biométrica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archivos del sistema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Listado completo:</a:t>
            </a:r>
          </a:p>
          <a:p>
            <a:r>
              <a:rPr lang="es-ES_tradnl" dirty="0">
                <a:solidFill>
                  <a:schemeClr val="bg1"/>
                </a:solidFill>
                <a:hlinkClick r:id="rId2"/>
              </a:rPr>
              <a:t>https://whatpwacando.today/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57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Limitaciones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r>
              <a:rPr lang="es-ES_tradnl" b="1" dirty="0"/>
              <a:t>Notificaciones</a:t>
            </a:r>
            <a:r>
              <a:rPr lang="es-ES_tradnl" dirty="0"/>
              <a:t> </a:t>
            </a:r>
            <a:r>
              <a:rPr lang="es-ES_tradnl" b="1" dirty="0"/>
              <a:t>Push:</a:t>
            </a:r>
            <a:r>
              <a:rPr lang="es-ES_tradnl" dirty="0"/>
              <a:t> en iOS las notificaciones no están soportadas</a:t>
            </a:r>
          </a:p>
          <a:p>
            <a:r>
              <a:rPr lang="es-ES_tradnl" b="1" dirty="0"/>
              <a:t>Geofencing</a:t>
            </a:r>
            <a:r>
              <a:rPr lang="es-ES_tradnl" dirty="0"/>
              <a:t>: Perímetros</a:t>
            </a:r>
          </a:p>
          <a:p>
            <a:r>
              <a:rPr lang="es-ES_tradnl" b="1" dirty="0"/>
              <a:t>Brillo de pantalla</a:t>
            </a:r>
          </a:p>
          <a:p>
            <a:r>
              <a:rPr lang="es-ES_tradnl" b="1" dirty="0"/>
              <a:t>Wakelock</a:t>
            </a:r>
            <a:r>
              <a:rPr lang="es-ES_tradnl" dirty="0"/>
              <a:t>: Prevenir que pantalla del dispositivo se apague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2"/>
              </a:rPr>
              <a:t>https://brainhub.eu/library/pwa-on-ios#pwa-on-ios-limitations-for-users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https://www.xataka.com/aplicaciones/apple-no-eliminara-finalmente-pwa-union-europea-seguiran-funcionando-webkit#:~:text=Apple%20no%20eliminar%C3%A1%20finalmente%20las,seguir%C3%A1n%20funcionando%2C%20pero%20con%20WebKit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951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workbox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3200" dirty="0">
                <a:hlinkClick r:id="rId2"/>
              </a:rPr>
              <a:t>Workbox</a:t>
            </a:r>
            <a:r>
              <a:rPr lang="es-ES_tradnl" sz="3200" dirty="0"/>
              <a:t> es una librería de JavaScript desarrollada por Google que simplifica la creación de service workers y la gestión de cachés en aplicaciones web progresivas (PWAs)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6100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características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236" y="1050373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400" b="1" dirty="0"/>
              <a:t>Generación de Service Workers</a:t>
            </a:r>
            <a:r>
              <a:rPr lang="es-ES_tradnl" sz="2400" dirty="0"/>
              <a:t>: Workbox proporciona utilidades para generar service workers de manera eficiente, lo que facilita la implementación de estrategias avanzadas de almacenamiento en caché y manejo de solicitudes.</a:t>
            </a:r>
          </a:p>
          <a:p>
            <a:pPr marL="0" indent="0">
              <a:buNone/>
            </a:pPr>
            <a:r>
              <a:rPr lang="es-ES_tradnl" sz="2400" b="1" dirty="0"/>
              <a:t>Caché y Precarga</a:t>
            </a:r>
            <a:r>
              <a:rPr lang="es-ES_tradnl" sz="2400" dirty="0"/>
              <a:t>: Permite a los desarrolladores gestionar fácilmente el almacenamiento en caché de recursos, como archivos HTML, CSS, JavaScript e imágenes. También ofrece funcionalidades avanzadas de precarga para mejorar la velocidad de carga de la aplicación.</a:t>
            </a:r>
          </a:p>
          <a:p>
            <a:pPr marL="0" indent="0">
              <a:buNone/>
            </a:pPr>
            <a:r>
              <a:rPr lang="es-ES_tradnl" sz="2400" b="1" dirty="0"/>
              <a:t>Estrategias de Caché</a:t>
            </a:r>
            <a:r>
              <a:rPr lang="es-ES_tradnl" sz="2400" dirty="0"/>
              <a:t>: Workbox ofrece varias estrategias de caché predefinidas, como "Cache </a:t>
            </a:r>
            <a:r>
              <a:rPr lang="es-ES_tradnl" sz="2400" dirty="0" err="1"/>
              <a:t>First</a:t>
            </a:r>
            <a:r>
              <a:rPr lang="es-ES_tradnl" sz="2400" dirty="0"/>
              <a:t>", "Network </a:t>
            </a:r>
            <a:r>
              <a:rPr lang="es-ES_tradnl" sz="2400" dirty="0" err="1"/>
              <a:t>First</a:t>
            </a:r>
            <a:r>
              <a:rPr lang="es-ES_tradnl" sz="2400" dirty="0"/>
              <a:t>", "</a:t>
            </a:r>
            <a:r>
              <a:rPr lang="es-ES_tradnl" sz="2400" dirty="0" err="1"/>
              <a:t>Stale</a:t>
            </a:r>
            <a:r>
              <a:rPr lang="es-ES_tradnl" sz="2400" dirty="0"/>
              <a:t> </a:t>
            </a:r>
            <a:r>
              <a:rPr lang="es-ES_tradnl" sz="2400" dirty="0" err="1"/>
              <a:t>While</a:t>
            </a:r>
            <a:r>
              <a:rPr lang="es-ES_tradnl" sz="2400" dirty="0"/>
              <a:t> </a:t>
            </a:r>
            <a:r>
              <a:rPr lang="es-ES_tradnl" sz="2400" dirty="0" err="1"/>
              <a:t>Revalidate</a:t>
            </a:r>
            <a:r>
              <a:rPr lang="es-ES_tradnl" sz="2400" dirty="0"/>
              <a:t>", entre otras. Estas estrategias permiten controlar cómo se gestionan las solicitudes y respuestas en el service worker.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8308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características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800" b="1" dirty="0"/>
              <a:t>Generación de Manifiesto</a:t>
            </a:r>
            <a:r>
              <a:rPr lang="es-ES_tradnl" sz="2800" dirty="0"/>
              <a:t>: Facilita la generación de un manifiesto de aplicación (app manifest) para PWAs, lo que simplifica la instalación y el manejo de la aplicación en dispositivos móviles.</a:t>
            </a:r>
          </a:p>
          <a:p>
            <a:pPr marL="0" indent="0">
              <a:buNone/>
            </a:pPr>
            <a:r>
              <a:rPr lang="es-ES_tradnl" sz="2800" b="1" dirty="0"/>
              <a:t>Gestión de Versiones</a:t>
            </a:r>
            <a:r>
              <a:rPr lang="es-ES_tradnl" sz="2800" dirty="0"/>
              <a:t>: Ayuda a manejar las versiones del service worker y de los recursos caché, facilitando la actualización controlada de las PWAs.</a:t>
            </a:r>
          </a:p>
          <a:p>
            <a:pPr marL="0" indent="0">
              <a:buNone/>
            </a:pPr>
            <a:r>
              <a:rPr lang="es-ES_tradnl" sz="2800" b="1" dirty="0"/>
              <a:t>Integración con Build Tools</a:t>
            </a:r>
            <a:r>
              <a:rPr lang="es-ES_tradnl" sz="2800" dirty="0"/>
              <a:t>: Puede integrarse fácilmente con herramientas de construcción (build tools) y flujos de trabajo populares, como Webpack, para optimizar y automatizar el proceso de construcción de PWAs.</a:t>
            </a:r>
          </a:p>
        </p:txBody>
      </p:sp>
    </p:spTree>
    <p:extLst>
      <p:ext uri="{BB962C8B-B14F-4D97-AF65-F5344CB8AC3E}">
        <p14:creationId xmlns:p14="http://schemas.microsoft.com/office/powerpoint/2010/main" val="2834285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473" y="2395654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13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4316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F9778D8F-FA8A-6648-E124-FC7F5260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360" y="1062421"/>
            <a:ext cx="2875280" cy="287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274CAEB-3BBC-A0F5-9E43-3CE6C232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2" y="4257040"/>
            <a:ext cx="11528315" cy="1157539"/>
          </a:xfrm>
        </p:spPr>
        <p:txBody>
          <a:bodyPr/>
          <a:lstStyle/>
          <a:p>
            <a:pPr algn="ctr"/>
            <a:r>
              <a:rPr lang="es-CO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en-US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136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3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IOS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E4D1D-3A8C-A2C9-0E8E-3B8547FD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269518"/>
            <a:ext cx="11255483" cy="43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Criterios</a:t>
            </a:r>
            <a:r>
              <a:rPr lang="en-US" dirty="0"/>
              <a:t> de </a:t>
            </a:r>
            <a:r>
              <a:rPr lang="en-US" dirty="0" err="1"/>
              <a:t>instalacion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D5EF8-9AB6-02FE-F0F0-01FF85177F4E}"/>
              </a:ext>
            </a:extLst>
          </p:cNvPr>
          <p:cNvSpPr txBox="1"/>
          <p:nvPr/>
        </p:nvSpPr>
        <p:spPr>
          <a:xfrm>
            <a:off x="331840" y="2397948"/>
            <a:ext cx="11022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Web App </a:t>
            </a:r>
            <a:r>
              <a:rPr lang="es-ES_tradnl" sz="3200" dirty="0" err="1">
                <a:solidFill>
                  <a:schemeClr val="bg1"/>
                </a:solidFill>
              </a:rPr>
              <a:t>Manifiest</a:t>
            </a:r>
            <a:endParaRPr lang="es-ES_tradnl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Etiquetas meta para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 err="1">
                <a:solidFill>
                  <a:schemeClr val="bg1"/>
                </a:solidFill>
              </a:rPr>
              <a:t>Service</a:t>
            </a:r>
            <a:r>
              <a:rPr lang="es-ES_tradnl" sz="3200" dirty="0">
                <a:solidFill>
                  <a:schemeClr val="bg1"/>
                </a:solidFill>
              </a:rPr>
              <a:t> </a:t>
            </a:r>
            <a:r>
              <a:rPr lang="es-ES_tradnl" sz="3200" dirty="0" err="1">
                <a:solidFill>
                  <a:schemeClr val="bg1"/>
                </a:solidFill>
              </a:rPr>
              <a:t>Workers</a:t>
            </a:r>
            <a:endParaRPr lang="es-ES_tradnl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90745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Service Worker?. Service Worker is a script that works… | by  Ceyhun Keklik | Commencis | Medium">
            <a:extLst>
              <a:ext uri="{FF2B5EF4-FFF2-40B4-BE49-F238E27FC236}">
                <a16:creationId xmlns:a16="http://schemas.microsoft.com/office/drawing/2014/main" id="{A6F65D7A-3066-E046-E373-EAFBE65AF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2"/>
          <a:stretch/>
        </p:blipFill>
        <p:spPr bwMode="auto">
          <a:xfrm>
            <a:off x="120650" y="68263"/>
            <a:ext cx="11950700" cy="61944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82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Proxy y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Funciona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un proxy entre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 y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exterior.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Puede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gestionar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las solicitudes de red,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cachear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recuperar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funcionen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offline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reduzcan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dependencia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la red.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Event-Driven: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activan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respuesta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eventos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solicitudes de red,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cambios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conectividad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y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recepción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notificaciones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push.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Independiente de la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Opera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contexto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ejecución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separado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del de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páginas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web, lo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significa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no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tiene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directo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al DOM de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Ciclo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de Vida: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Tiene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propio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ciclo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vida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independiente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incluyendo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instalación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activación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y un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evento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fetch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manejar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solicitudes.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Background Sync: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Puede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sincronizar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plano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permitiendo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actualicen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información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fondo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después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haya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cerrado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9F532-E48E-6B6A-6FD0-AA4093D7E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Notificaciones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Push: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enviar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notificaciones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no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abierta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mejorando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participación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Debe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servido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través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HTTPS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asegurar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script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siendo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entregado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sin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alteraciones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protegiendo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posibles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ataques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man-in-the-middle.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Limitaciones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Aunque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potente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un Service Worker no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tiene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al DOM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directamente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y opera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hilo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separado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significa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comunicación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con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página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realiza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través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mensajes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Compatibilidad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Soportado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mayoría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navegadores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modernos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web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progresivas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(PWA)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proporcionar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experiencia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confiable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en-U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 es un service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83677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90038-A366-B910-E569-379BAB1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83" y="1982038"/>
            <a:ext cx="5753686" cy="24562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Registrando</a:t>
            </a:r>
            <a:r>
              <a:rPr lang="en-US" dirty="0"/>
              <a:t> un service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328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install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instala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Es un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buen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momento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cachear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activos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necesitan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que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funcione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offline.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activate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activa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utiliza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limpiar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antiguos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realizar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tareas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migración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fetch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Ocurre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cualquier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controlado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 es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solicitado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Aquí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interceptan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las solicitudes de red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manejarlas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la red.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message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recibe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mensaje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enviado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mediante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API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postMessage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Es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útil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comunicación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 y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páginas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relacionadas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9F532-E48E-6B6A-6FD0-AA4093D7E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push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activa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recibe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notificación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push.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las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envíen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actualizaciones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 app no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abierta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sync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con un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evento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sincronización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plano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lo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la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intentar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enviar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podrían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haber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acumulado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estaba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offline.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notificationclick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interactúa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notificación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enviada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Worker.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notificationclose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dispara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usuario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cierra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notificación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enviada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Service Worker.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eventos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23161864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7000"/>
      </a:accent1>
      <a:accent2>
        <a:srgbClr val="FEB700"/>
      </a:accent2>
      <a:accent3>
        <a:srgbClr val="76B340"/>
      </a:accent3>
      <a:accent4>
        <a:srgbClr val="E52B00"/>
      </a:accent4>
      <a:accent5>
        <a:srgbClr val="E46E25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8" ma:contentTypeDescription="Create a new document." ma:contentTypeScope="" ma:versionID="4471199d7e5a5c50520c2c2ebf6a0dd8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4092a082eee0aa91d449b7e093bdccf7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i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68cd7d8-5382-4cfe-9c4a-97413ca48c3c}" ma:internalName="TaxCatchAll" ma:showField="CatchAllData" ma:web="341e6018-ac0a-4dfb-8409-db9e0d2550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Comment" ma:format="Dropdown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0265ef5-b97d-40e9-861a-64405a6b75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" ma:index="25" nillable="true" ma:displayName="i" ma:format="Thumbnail" ma:internalName="i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5f28f2-30f1-4728-84d2-86d96e143488">
      <Terms xmlns="http://schemas.microsoft.com/office/infopath/2007/PartnerControls"/>
    </lcf76f155ced4ddcb4097134ff3c332f>
    <TaxCatchAll xmlns="341e6018-ac0a-4dfb-8409-db9e0d25502e" xsi:nil="true"/>
    <_x041a__x043e__x043c__x0435__x0442__x0430__x0440_ xmlns="835f28f2-30f1-4728-84d2-86d96e143488" xsi:nil="true"/>
    <i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0AC4E-6C40-49D3-B342-2C4220A13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http://schemas.openxmlformats.org/package/2006/metadata/core-properties"/>
    <ds:schemaRef ds:uri="341e6018-ac0a-4dfb-8409-db9e0d25502e"/>
    <ds:schemaRef ds:uri="http://purl.org/dc/terms/"/>
    <ds:schemaRef ds:uri="http://schemas.microsoft.com/office/2006/metadata/properties"/>
    <ds:schemaRef ds:uri="835f28f2-30f1-4728-84d2-86d96e143488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3393</TotalTime>
  <Words>2335</Words>
  <Application>Microsoft Macintosh PowerPoint</Application>
  <PresentationFormat>Widescreen</PresentationFormat>
  <Paragraphs>168</Paragraphs>
  <Slides>38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Helvetica Neue</vt:lpstr>
      <vt:lpstr>Wingdings</vt:lpstr>
      <vt:lpstr>Proxima Nova Black</vt:lpstr>
      <vt:lpstr>-apple-system</vt:lpstr>
      <vt:lpstr>Open Sans</vt:lpstr>
      <vt:lpstr>Arial</vt:lpstr>
      <vt:lpstr>Söhne</vt:lpstr>
      <vt:lpstr>Calibri</vt:lpstr>
      <vt:lpstr>2_DARK THEME</vt:lpstr>
      <vt:lpstr>PowerPoint Presentation</vt:lpstr>
      <vt:lpstr>Que es una Progressive web app</vt:lpstr>
      <vt:lpstr>PWA manifiesto</vt:lpstr>
      <vt:lpstr>PWA IOS</vt:lpstr>
      <vt:lpstr>Criterios de instalacion</vt:lpstr>
      <vt:lpstr>PowerPoint Presentation</vt:lpstr>
      <vt:lpstr>Que es un service worker</vt:lpstr>
      <vt:lpstr>Registrando un service worker</vt:lpstr>
      <vt:lpstr>eventos</vt:lpstr>
      <vt:lpstr>uso de eventos</vt:lpstr>
      <vt:lpstr>Estrategias de almacenamiento en cache</vt:lpstr>
      <vt:lpstr>Solo caché</vt:lpstr>
      <vt:lpstr>Solo red</vt:lpstr>
      <vt:lpstr>Caché primero, y recurrir a la red</vt:lpstr>
      <vt:lpstr>Primero de la red y recurrir a la caché</vt:lpstr>
      <vt:lpstr>Revalidación inactiva durante el período de inactividad</vt:lpstr>
      <vt:lpstr>Almacenando peticiones web</vt:lpstr>
      <vt:lpstr>Otras caracteristicas a tener en cuenta</vt:lpstr>
      <vt:lpstr>PowerPoint Presentation</vt:lpstr>
      <vt:lpstr>Que es un web worker</vt:lpstr>
      <vt:lpstr>Uso de web workers</vt:lpstr>
      <vt:lpstr>ejemplo de uso Buscaminas</vt:lpstr>
      <vt:lpstr>Progressive web apps</vt:lpstr>
      <vt:lpstr>PowerPoint Presentation</vt:lpstr>
      <vt:lpstr>Características que tal vez no conocías </vt:lpstr>
      <vt:lpstr>Atajos (Shortcuts)</vt:lpstr>
      <vt:lpstr>Acceso a Contactos</vt:lpstr>
      <vt:lpstr>Localización y movimiento dispositivo</vt:lpstr>
      <vt:lpstr>Dispositivos externos (Bluetooth)</vt:lpstr>
      <vt:lpstr>Detección inactividad (Idle)</vt:lpstr>
      <vt:lpstr>Otras características</vt:lpstr>
      <vt:lpstr>Limitaciones</vt:lpstr>
      <vt:lpstr>workbox</vt:lpstr>
      <vt:lpstr>características</vt:lpstr>
      <vt:lpstr>características</vt:lpstr>
      <vt:lpstr>DEMO</vt:lpstr>
      <vt:lpstr>Q&amp;A</vt:lpstr>
      <vt:lpstr>PowerPoint Presentation</vt:lpstr>
    </vt:vector>
  </TitlesOfParts>
  <Company>Verint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Valencia Yepes Sergio Andres</cp:lastModifiedBy>
  <cp:revision>137</cp:revision>
  <dcterms:created xsi:type="dcterms:W3CDTF">2018-11-02T13:55:27Z</dcterms:created>
  <dcterms:modified xsi:type="dcterms:W3CDTF">2024-03-06T20:24:59Z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  <property fmtid="{D5CDD505-2E9C-101B-9397-08002B2CF9AE}" pid="3" name="MediaServiceImageTags">
    <vt:lpwstr/>
  </property>
</Properties>
</file>